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136_581BCBEF.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42_E55A7084.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327" r:id="rId3"/>
    <p:sldId id="324" r:id="rId4"/>
    <p:sldId id="257" r:id="rId5"/>
    <p:sldId id="258" r:id="rId6"/>
    <p:sldId id="260" r:id="rId7"/>
    <p:sldId id="261" r:id="rId8"/>
    <p:sldId id="262" r:id="rId9"/>
    <p:sldId id="264" r:id="rId10"/>
    <p:sldId id="263" r:id="rId11"/>
    <p:sldId id="265" r:id="rId12"/>
    <p:sldId id="266" r:id="rId13"/>
    <p:sldId id="267" r:id="rId14"/>
    <p:sldId id="314" r:id="rId15"/>
    <p:sldId id="269" r:id="rId16"/>
    <p:sldId id="315" r:id="rId17"/>
    <p:sldId id="270" r:id="rId18"/>
    <p:sldId id="316" r:id="rId19"/>
    <p:sldId id="271" r:id="rId20"/>
    <p:sldId id="273" r:id="rId21"/>
    <p:sldId id="293" r:id="rId22"/>
    <p:sldId id="272" r:id="rId23"/>
    <p:sldId id="268" r:id="rId24"/>
    <p:sldId id="274" r:id="rId25"/>
    <p:sldId id="275" r:id="rId26"/>
    <p:sldId id="295" r:id="rId27"/>
    <p:sldId id="294" r:id="rId28"/>
    <p:sldId id="296" r:id="rId29"/>
    <p:sldId id="276" r:id="rId30"/>
    <p:sldId id="277" r:id="rId31"/>
    <p:sldId id="278" r:id="rId32"/>
    <p:sldId id="318" r:id="rId33"/>
    <p:sldId id="297" r:id="rId34"/>
    <p:sldId id="319" r:id="rId35"/>
    <p:sldId id="298" r:id="rId36"/>
    <p:sldId id="299" r:id="rId37"/>
    <p:sldId id="321" r:id="rId38"/>
    <p:sldId id="307" r:id="rId39"/>
    <p:sldId id="308" r:id="rId40"/>
    <p:sldId id="309" r:id="rId41"/>
    <p:sldId id="310" r:id="rId42"/>
    <p:sldId id="301" r:id="rId43"/>
    <p:sldId id="328" r:id="rId44"/>
    <p:sldId id="322" r:id="rId45"/>
    <p:sldId id="300" r:id="rId46"/>
    <p:sldId id="279" r:id="rId47"/>
    <p:sldId id="311" r:id="rId48"/>
    <p:sldId id="280" r:id="rId49"/>
    <p:sldId id="281" r:id="rId50"/>
    <p:sldId id="302" r:id="rId51"/>
    <p:sldId id="329" r:id="rId52"/>
    <p:sldId id="303" r:id="rId53"/>
    <p:sldId id="330" r:id="rId54"/>
    <p:sldId id="304" r:id="rId55"/>
    <p:sldId id="331" r:id="rId56"/>
    <p:sldId id="305" r:id="rId57"/>
    <p:sldId id="332" r:id="rId58"/>
    <p:sldId id="282" r:id="rId59"/>
    <p:sldId id="283" r:id="rId60"/>
    <p:sldId id="284" r:id="rId61"/>
    <p:sldId id="285" r:id="rId62"/>
    <p:sldId id="286" r:id="rId63"/>
    <p:sldId id="288" r:id="rId64"/>
    <p:sldId id="289" r:id="rId65"/>
    <p:sldId id="287" r:id="rId66"/>
    <p:sldId id="291" r:id="rId67"/>
    <p:sldId id="292" r:id="rId68"/>
    <p:sldId id="306" r:id="rId69"/>
    <p:sldId id="31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258"/>
            <p14:sldId id="260"/>
            <p14:sldId id="261"/>
            <p14:sldId id="262"/>
            <p14:sldId id="264"/>
            <p14:sldId id="263"/>
            <p14:sldId id="265"/>
            <p14:sldId id="266"/>
            <p14:sldId id="267"/>
            <p14:sldId id="314"/>
            <p14:sldId id="269"/>
            <p14:sldId id="315"/>
            <p14:sldId id="270"/>
            <p14:sldId id="316"/>
            <p14:sldId id="271"/>
            <p14:sldId id="273"/>
            <p14:sldId id="293"/>
            <p14:sldId id="272"/>
            <p14:sldId id="268"/>
            <p14:sldId id="274"/>
            <p14:sldId id="275"/>
            <p14:sldId id="295"/>
            <p14:sldId id="294"/>
            <p14:sldId id="296"/>
            <p14:sldId id="276"/>
            <p14:sldId id="277"/>
            <p14:sldId id="278"/>
            <p14:sldId id="318"/>
            <p14:sldId id="297"/>
            <p14:sldId id="319"/>
            <p14:sldId id="298"/>
            <p14:sldId id="299"/>
            <p14:sldId id="321"/>
            <p14:sldId id="307"/>
            <p14:sldId id="308"/>
            <p14:sldId id="309"/>
            <p14:sldId id="310"/>
            <p14:sldId id="301"/>
            <p14:sldId id="328"/>
            <p14:sldId id="322"/>
            <p14:sldId id="300"/>
            <p14:sldId id="279"/>
            <p14:sldId id="311"/>
            <p14:sldId id="280"/>
            <p14:sldId id="281"/>
            <p14:sldId id="302"/>
            <p14:sldId id="329"/>
            <p14:sldId id="303"/>
            <p14:sldId id="330"/>
            <p14:sldId id="304"/>
            <p14:sldId id="331"/>
            <p14:sldId id="305"/>
            <p14:sldId id="332"/>
            <p14:sldId id="282"/>
            <p14:sldId id="283"/>
            <p14:sldId id="284"/>
            <p14:sldId id="285"/>
            <p14:sldId id="286"/>
            <p14:sldId id="288"/>
            <p14:sldId id="289"/>
            <p14:sldId id="287"/>
            <p14:sldId id="291"/>
            <p14:sldId id="292"/>
            <p14:sldId id="306"/>
            <p14:sldId id="31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62472"/>
  </p:normalViewPr>
  <p:slideViewPr>
    <p:cSldViewPr snapToGrid="0">
      <p:cViewPr varScale="1">
        <p:scale>
          <a:sx n="95" d="100"/>
          <a:sy n="95" d="100"/>
        </p:scale>
        <p:origin x="2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8/10/relationships/authors" Target="authors.xml"/><Relationship Id="rId7" Type="http://schemas.openxmlformats.org/officeDocument/2006/relationships/slide" Target="slides/slide6.xml"/><Relationship Id="rId71" Type="http://schemas.openxmlformats.org/officeDocument/2006/relationships/notesMaster" Target="notesMasters/notesMaster1.xml"/></Relationships>
</file>

<file path=ppt/comments/modernComment_136_581BCBEF.xml><?xml version="1.0" encoding="utf-8"?>
<p188:cmLst xmlns:a="http://schemas.openxmlformats.org/drawingml/2006/main" xmlns:r="http://schemas.openxmlformats.org/officeDocument/2006/relationships" xmlns:p188="http://schemas.microsoft.com/office/powerpoint/2018/8/main">
  <p188:cm id="{9CA2FFB0-4621-634E-9ACE-5AD2B4FB159A}" authorId="{E190014E-00EA-F9D5-823C-A32FF1CBF0B9}" created="2023-08-19T15:19:52.723">
    <pc:sldMkLst xmlns:pc="http://schemas.microsoft.com/office/powerpoint/2013/main/command">
      <pc:docMk/>
      <pc:sldMk cId="1478216687" sldId="310"/>
    </pc:sldMkLst>
    <p188:txBody>
      <a:bodyPr/>
      <a:lstStyle/>
      <a:p>
        <a:r>
          <a:rPr lang="en-US"/>
          <a:t>This screenshot needs to have fewer comments on it so as to only have the context of what you’re talking about</a:t>
        </a:r>
      </a:p>
    </p188:txBody>
  </p188:cm>
</p188:cmLst>
</file>

<file path=ppt/comments/modernComment_142_E55A7084.xml><?xml version="1.0" encoding="utf-8"?>
<p188:cmLst xmlns:a="http://schemas.openxmlformats.org/drawingml/2006/main" xmlns:r="http://schemas.openxmlformats.org/officeDocument/2006/relationships" xmlns:p188="http://schemas.microsoft.com/office/powerpoint/2018/8/main">
  <p188:cm id="{1735EE4B-D879-7B49-AB47-DBEF64618A5E}" authorId="{E190014E-00EA-F9D5-823C-A32FF1CBF0B9}" created="2023-08-19T15:20:31.896">
    <pc:sldMkLst xmlns:pc="http://schemas.microsoft.com/office/powerpoint/2013/main/command">
      <pc:docMk/>
      <pc:sldMk cId="3847909508" sldId="322"/>
    </pc:sldMkLst>
    <p188:txBody>
      <a:bodyPr/>
      <a:lstStyle/>
      <a:p>
        <a:r>
          <a:rPr lang="en-US"/>
          <a:t>Which flag?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8/19/23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github.com/django/django/pull/16243#user-content-fn-1-f29b63f2b5dfde0561f53b12943cb1c2"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then I finally made it in person 2022</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Picture of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that Paulo had of you</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And it was amazing. </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477246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me in the pictures on the left … I had *slightly* longer hair then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3608874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trying to find something, and by the day of the sprints I had been able to narrow it down 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meets the criteria!</a:t>
            </a:r>
          </a:p>
          <a:p>
            <a:endParaRPr lang="en-US" dirty="0"/>
          </a:p>
          <a:p>
            <a:r>
              <a:rPr lang="en-US" dirty="0"/>
              <a:t>Old (opened 14 years ago!)</a:t>
            </a:r>
          </a:p>
          <a:p>
            <a:endParaRPr lang="en-US" dirty="0"/>
          </a:p>
          <a:p>
            <a:r>
              <a:rPr lang="en-US" dirty="0"/>
              <a:t>Straightforward-</a:t>
            </a:r>
            <a:r>
              <a:rPr lang="en-US" dirty="0" err="1"/>
              <a:t>ish</a:t>
            </a:r>
            <a:r>
              <a:rPr lang="en-US" dirty="0"/>
              <a:t> (it's SQLite ... so the dB is just right in the file system!)</a:t>
            </a: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210441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assigned the ticket to myself</a:t>
            </a: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3252710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spent time reviewing the ticket and then speaking with Simon Charette about it. 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 added a comment to the ticket </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1137010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Marking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comment on the issue thanking me for working on the ticket … the original reporter for the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2619385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so excited that I let the world know about it on the bird site</a:t>
            </a: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are attending their first </a:t>
            </a:r>
            <a:r>
              <a:rPr lang="en-US" dirty="0" err="1"/>
              <a:t>DjangoCon</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spent the rest of my time at the sprints working on other non-ORM related tickets in other </a:t>
            </a:r>
            <a:r>
              <a:rPr lang="en-US" b="0" dirty="0" err="1">
                <a:solidFill>
                  <a:srgbClr val="CCCCCC"/>
                </a:solidFill>
                <a:effectLst/>
                <a:latin typeface="Inconsolata NF Regular" pitchFamily="49" charset="77"/>
              </a:rPr>
              <a:t>django</a:t>
            </a:r>
            <a:r>
              <a:rPr lang="en-US" b="0" dirty="0">
                <a:solidFill>
                  <a:srgbClr val="CCCCCC"/>
                </a:solidFill>
                <a:effectLst/>
                <a:latin typeface="Inconsolata NF Regular" pitchFamily="49" charset="77"/>
              </a:rPr>
              <a:t> related projects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then I headed home having been able to fix a bug in the ORM as ‘fixed’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t>
            </a: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I felt *really* good about this</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 Berger is a member of the Django Security team</a:t>
            </a: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2183593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faced with two potential choices:</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Ignore the bug. It had been a bug for YEARS … it was opened on January 19, 2009 (13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Try to work it on my own</a:t>
            </a:r>
          </a:p>
          <a:p>
            <a:pPr marL="0" indent="0">
              <a:buFontTx/>
              <a:buNone/>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also had lots of feelings surrounding the discovery of the bug still existing</a:t>
            </a:r>
          </a:p>
          <a:p>
            <a:pPr marL="0" indent="0">
              <a:buFontTx/>
              <a:buNone/>
            </a:pP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declared it fixed on the Bird Site</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people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ASK ME HOW I DID IT!</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Letting people down (whether on not this was actually the case is an entire different discussion perhaps)</a:t>
            </a: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Imposter Syndrome – Can I work on this on “my own”</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and today I’m going to talk about my experience fixing a bug in the Django ORM </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Because of a talk that Carlton Gibson gave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2018 “Your Framework Needs You”, I decided to give it a shot, even though I would be </a:t>
            </a:r>
            <a:r>
              <a:rPr lang="en-US" b="1" u="sng" dirty="0">
                <a:solidFill>
                  <a:srgbClr val="CCCCCC"/>
                </a:solidFill>
                <a:effectLst/>
                <a:latin typeface="Inconsolata NF Regular" pitchFamily="49" charset="77"/>
              </a:rPr>
              <a:t>on my own</a:t>
            </a:r>
            <a:r>
              <a:rPr lang="en-US" b="0" dirty="0">
                <a:solidFill>
                  <a:srgbClr val="CCCCCC"/>
                </a:solidFill>
                <a:effectLst/>
                <a:latin typeface="Inconsolata NF Regular" pitchFamily="49" charset="77"/>
              </a:rPr>
              <a:t> mostly</a:t>
            </a:r>
          </a:p>
        </p:txBody>
      </p:sp>
      <p:sp>
        <p:nvSpPr>
          <p:cNvPr id="4" name="Slide Number Placeholder 3"/>
          <p:cNvSpPr>
            <a:spLocks noGrp="1"/>
          </p:cNvSpPr>
          <p:nvPr>
            <p:ph type="sldNum" sz="quarter" idx="5"/>
          </p:nvPr>
        </p:nvSpPr>
        <p:spPr/>
        <p:txBody>
          <a:bodyPr/>
          <a:lstStyle/>
          <a:p>
            <a:fld id="{5B105CD6-096C-EA40-9B31-0FFB08AC29C0}" type="slidenum">
              <a:rPr lang="en-US" smtClean="0"/>
              <a:t>30</a:t>
            </a:fld>
            <a:endParaRPr lang="en-US"/>
          </a:p>
        </p:txBody>
      </p:sp>
    </p:spTree>
    <p:extLst>
      <p:ext uri="{BB962C8B-B14F-4D97-AF65-F5344CB8AC3E}">
        <p14:creationId xmlns:p14="http://schemas.microsoft.com/office/powerpoint/2010/main" val="170963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went to work on the ticket and did what most of us do when we’re assigned a Bug for work, or on a personal project</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33</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Read some docs</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2423371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3706425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States to check</a:t>
            </a:r>
          </a:p>
          <a:p>
            <a:endParaRPr lang="en-US" dirty="0"/>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True. This should fail on the test </a:t>
            </a:r>
            <a:r>
              <a:rPr lang="en-US" b="0" i="0" dirty="0" err="1">
                <a:solidFill>
                  <a:srgbClr val="1F2328"/>
                </a:solidFill>
                <a:effectLst/>
                <a:latin typeface="-apple-system"/>
              </a:rPr>
              <a:t>test_pyformat_params</a:t>
            </a:r>
            <a:endParaRPr lang="en-US" b="0" i="0" dirty="0">
              <a:solidFill>
                <a:srgbClr val="1F2328"/>
              </a:solidFill>
              <a:effectLst/>
              <a:latin typeface="-apple-system"/>
            </a:endParaRP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True. This should pass on both tests</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638775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down what you’re learning as you’re learning … because we all do this, right?</a:t>
            </a:r>
          </a:p>
          <a:p>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I didn’t, until I saw this talk by Simon Willison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titled, “Massively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4171827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There I was ... at the top of the Mt Whitney Portal, roughly 13.6 ft (4159 m) above sea level</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had spent the last 7 days hiking to get here.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was only 3 miles from the summit of Mt Whitney ... but I wasn't sure I could go any further.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My hiking companions told me I didn't look so good. Truth be told, I didn't feel so good either.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Did I make it to the summit?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And what does this story have to do with contributing to Django?</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Stay until the end to find out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2022 Simon Willison gave a great talk which included an idea called ‘public notes’. I highly recommend watching that talk and implementing the public notes idea</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was the first time I used the idea, but I've used it a few more times since then as I try to learn about a thing</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Essentially you use an issue (in this case a GitHub issue) as a spot to work through a problem and leave yourself bread crumbs for what you’ve tried and learned, basically doing what you would do 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3719330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comments as a conversation to myself, back and forth from Oct 30, 2022 to Nov 8, 2022 (10 days!)</a:t>
            </a: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470674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39824288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was made, but it wasn’t just *me*. 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Nick Pope</a:t>
            </a: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r>
              <a:rPr lang="en-US" b="0" i="0" dirty="0">
                <a:solidFill>
                  <a:srgbClr val="999999"/>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latin typeface="-apple-system"/>
              </a:rPr>
              <a:t>There is duplication which should be pushed down into .</a:t>
            </a:r>
            <a:r>
              <a:rPr lang="en-US" b="0" i="0" dirty="0" err="1">
                <a:solidFill>
                  <a:srgbClr val="1F2328"/>
                </a:solidFill>
                <a:effectLst/>
                <a:latin typeface="-apple-system"/>
              </a:rPr>
              <a:t>convert_query</a:t>
            </a:r>
            <a:r>
              <a:rPr lang="en-US" b="0" i="0" dirty="0">
                <a:solidFill>
                  <a:srgbClr val="1F2328"/>
                </a:solidFill>
                <a:effectLst/>
                <a:latin typeface="-apple-system"/>
              </a:rPr>
              <a:t>().</a:t>
            </a:r>
          </a:p>
          <a:p>
            <a:pPr algn="l">
              <a:buFont typeface="Arial" panose="020B0604020202020204" pitchFamily="34" charset="0"/>
              <a:buChar char="•"/>
            </a:pPr>
            <a:r>
              <a:rPr lang="en-US" b="0" i="0" dirty="0">
                <a:solidFill>
                  <a:srgbClr val="1F2328"/>
                </a:solidFill>
                <a:effectLst/>
                <a:latin typeface="-apple-system"/>
              </a:rPr>
              <a:t>Converting %(value)s to :value in this way will also convert %%s to %s which will then be incorrectly converted to ? in .</a:t>
            </a:r>
            <a:r>
              <a:rPr lang="en-US" b="0" i="0" dirty="0" err="1">
                <a:solidFill>
                  <a:srgbClr val="1F2328"/>
                </a:solidFill>
                <a:effectLst/>
                <a:latin typeface="-apple-system"/>
              </a:rPr>
              <a:t>convert_query</a:t>
            </a:r>
            <a:r>
              <a:rPr lang="en-US" b="0" i="0" dirty="0">
                <a:solidFill>
                  <a:srgbClr val="1F2328"/>
                </a:solidFill>
                <a:effectLst/>
                <a:latin typeface="-apple-system"/>
              </a:rPr>
              <a:t>(). We should not perform both conversions</a:t>
            </a:r>
            <a:r>
              <a:rPr lang="en-US" b="0" i="0" u="none" strike="noStrike" baseline="30000" dirty="0">
                <a:solidFill>
                  <a:srgbClr val="1F2328"/>
                </a:solidFill>
                <a:effectLst/>
                <a:latin typeface="-apple-system"/>
                <a:hlinkClick r:id="rId3"/>
              </a:rPr>
              <a:t>1</a:t>
            </a:r>
            <a:r>
              <a:rPr lang="en-US" b="0" i="0" dirty="0">
                <a:solidFill>
                  <a:srgbClr val="1F2328"/>
                </a:solidFill>
                <a:effectLst/>
                <a:latin typeface="-apple-system"/>
              </a:rPr>
              <a:t> and a test should be added to ensure this doesn't happen.</a:t>
            </a:r>
          </a:p>
          <a:p>
            <a:pPr algn="l">
              <a:buFont typeface="Arial" panose="020B0604020202020204" pitchFamily="34" charset="0"/>
              <a:buChar char="•"/>
            </a:pPr>
            <a:r>
              <a:rPr lang="en-US" b="0" i="0" dirty="0">
                <a:solidFill>
                  <a:srgbClr val="1F2328"/>
                </a:solidFill>
                <a:effectLst/>
                <a:latin typeface="-apple-system"/>
              </a:rPr>
              <a:t>Converting </a:t>
            </a:r>
            <a:r>
              <a:rPr lang="en-US" b="0" i="0" dirty="0" err="1">
                <a:solidFill>
                  <a:srgbClr val="1F2328"/>
                </a:solidFill>
                <a:effectLst/>
                <a:latin typeface="-apple-system"/>
              </a:rPr>
              <a:t>param_list</a:t>
            </a:r>
            <a:r>
              <a:rPr lang="en-US" b="0" i="0" dirty="0">
                <a:solidFill>
                  <a:srgbClr val="1F2328"/>
                </a:solidFill>
                <a:effectLst/>
                <a:latin typeface="-apple-system"/>
              </a:rPr>
              <a:t> to a list in .</a:t>
            </a:r>
            <a:r>
              <a:rPr lang="en-US" b="0" i="0" dirty="0" err="1">
                <a:solidFill>
                  <a:srgbClr val="1F2328"/>
                </a:solidFill>
                <a:effectLst/>
                <a:latin typeface="-apple-system"/>
              </a:rPr>
              <a:t>executemany</a:t>
            </a:r>
            <a:r>
              <a:rPr lang="en-US" b="0" i="0" dirty="0">
                <a:solidFill>
                  <a:srgbClr val="1F2328"/>
                </a:solidFill>
                <a:effectLst/>
                <a:latin typeface="-apple-system"/>
              </a:rPr>
              <a:t>() will saddle us with poor performance. We many have been passed a generator and the current approach will force all of the parameters to be materialized. The approach needed requires that we can peek at the first item in the generator without consuming the lot.</a:t>
            </a:r>
          </a:p>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Feedback that the approach had some fragility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/ticket/10070#comment:28</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with Simon Charette agreeing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/ticket/10070#comment:29</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that regex should be avoided</a:t>
            </a: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Remember to update the docs!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Also, he gave an awesome primer on the ORM in general at the sprints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a great keynote at </a:t>
            </a:r>
            <a:r>
              <a:rPr lang="en-US" b="0" i="0" dirty="0" err="1">
                <a:solidFill>
                  <a:srgbClr val="999999"/>
                </a:solidFill>
                <a:effectLst/>
                <a:latin typeface="Roboto" panose="020F0502020204030204" pitchFamily="34" charset="0"/>
              </a:rPr>
              <a:t>DjangoCon</a:t>
            </a:r>
            <a:r>
              <a:rPr lang="en-US" b="0" i="0" dirty="0">
                <a:solidFill>
                  <a:srgbClr val="999999"/>
                </a:solidFill>
                <a:effectLst/>
                <a:latin typeface="Roboto" panose="020F0502020204030204" pitchFamily="34" charset="0"/>
              </a:rPr>
              <a:t> US 2022</a:t>
            </a: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Any time you use the word ‘just’ in a statement, there’s potentially a lot to unpack.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In this room if I say something like “It’s just Assembly” or “It’s just Machine Language” while presenting a solution to a problem, that ‘just’ can turn off a lot of people.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so I say this with as much kindness as possible given that this is a room full of </a:t>
            </a:r>
            <a:r>
              <a:rPr lang="en-US" b="0" i="0" dirty="0" err="1">
                <a:solidFill>
                  <a:srgbClr val="999999"/>
                </a:solidFill>
                <a:effectLst/>
                <a:latin typeface="Roboto" panose="020F0502020204030204" pitchFamily="34" charset="0"/>
              </a:rPr>
              <a:t>Djangonauts</a:t>
            </a:r>
            <a:r>
              <a:rPr lang="en-US" b="0" i="0" dirty="0">
                <a:solidFill>
                  <a:srgbClr val="999999"/>
                </a:solidFill>
                <a:effectLst/>
                <a:latin typeface="Roboto" panose="020F0502020204030204" pitchFamily="34" charset="0"/>
              </a:rPr>
              <a:t> and Pythonistas</a:t>
            </a: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I’ve been trying to make it to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since 2018</a:t>
            </a:r>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323335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 go to look for a ticket to take, remember that there is an amazing community here that </a:t>
            </a:r>
            <a:r>
              <a:rPr lang="en-US" b="1" i="0" dirty="0">
                <a:solidFill>
                  <a:srgbClr val="999999"/>
                </a:solidFill>
                <a:effectLst/>
                <a:latin typeface="Roboto" panose="020F0502020204030204" pitchFamily="34" charset="0"/>
              </a:rPr>
              <a:t>wants</a:t>
            </a:r>
            <a:r>
              <a:rPr lang="en-US" b="0" i="0" dirty="0">
                <a:solidFill>
                  <a:srgbClr val="999999"/>
                </a:solidFill>
                <a:effectLst/>
                <a:latin typeface="Roboto" panose="020F0502020204030204" pitchFamily="34" charset="0"/>
              </a:rPr>
              <a:t> to see you succeed … and at the end of the day the code</a:t>
            </a: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you’re ready to dive in to one of the currently &lt;&gt; open tickets, just keep that in mind</a:t>
            </a: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2474730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because this is Django, there is great documentation on how to triage tickets 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Mt Whitney</a:t>
            </a:r>
          </a:p>
          <a:p>
            <a:endParaRPr lang="en-US" dirty="0"/>
          </a:p>
          <a:p>
            <a:r>
              <a:rPr lang="en-US" dirty="0"/>
              <a:t>I was **only** three miles from the summit, but I just wasn’t feeling **it**. </a:t>
            </a:r>
          </a:p>
          <a:p>
            <a:endParaRPr lang="en-US" dirty="0"/>
          </a:p>
          <a:p>
            <a:r>
              <a:rPr lang="en-US" dirty="0"/>
              <a:t>My fellow hikers didn’t discourage me from continuing, but they didn’t really encourage me either. </a:t>
            </a:r>
          </a:p>
          <a:p>
            <a:endParaRPr lang="en-US" dirty="0"/>
          </a:p>
          <a:p>
            <a:r>
              <a:rPr lang="en-US" dirty="0"/>
              <a:t>I didn’t make it to the summit that day and it’s been a regret kind of ever since. </a:t>
            </a:r>
          </a:p>
          <a:p>
            <a:endParaRPr lang="en-US" dirty="0"/>
          </a:p>
          <a:p>
            <a:r>
              <a:rPr lang="en-US" dirty="0"/>
              <a:t>But why am I telling this story? What does this have to do with fixing a bug in the Django ORM. </a:t>
            </a:r>
          </a:p>
          <a:p>
            <a:endParaRPr lang="en-US" dirty="0"/>
          </a:p>
          <a:p>
            <a:r>
              <a:rPr lang="en-US" dirty="0"/>
              <a:t>When the bug wasn’t resolved I had an option to just give up. </a:t>
            </a:r>
          </a:p>
          <a:p>
            <a:endParaRPr lang="en-US" dirty="0"/>
          </a:p>
          <a:p>
            <a:r>
              <a:rPr lang="en-US" dirty="0"/>
              <a:t>But the community helped me to work through it. The solution that was ultimately submitted and merged wasn’t just mine, it was through the hard work of a couple of different people. </a:t>
            </a:r>
          </a:p>
          <a:p>
            <a:endParaRPr lang="en-US" dirty="0"/>
          </a:p>
          <a:p>
            <a:r>
              <a:rPr lang="en-US" dirty="0"/>
              <a:t>This community wants you to succeed. They want you to learn. </a:t>
            </a:r>
          </a:p>
          <a:p>
            <a:endParaRPr lang="en-US" dirty="0"/>
          </a:p>
          <a:p>
            <a:r>
              <a:rPr lang="en-US" dirty="0"/>
              <a:t>If this community had been up there with me that day, I’m 100% sure that I would have made it to the summit because of the encouragement that is provided 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But, I had a work conference I had to attend. </a:t>
            </a:r>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22381584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It happened again in 2019</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27311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*determined* to go in 2020 ... but we all know what happened there</a:t>
            </a:r>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1087453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able to attend the online version in 2021</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4272025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8/19/23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8/19/23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8/19/23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8/19/23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8/19/23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8/19/23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8/19/23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8/19/23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8/19/23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8/19/23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8/19/23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8/19/23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ryancheley/public-notes/issues/1#issuecomment-1296297381"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36_581BCBEF.xml"/><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142_E55A7084.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8.png"/><Relationship Id="rId4"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mastodon.social/@ryancheley" TargetMode="External"/><Relationship Id="rId7"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2022</a:t>
            </a:r>
            <a:endParaRPr lang="en-US" dirty="0"/>
          </a:p>
        </p:txBody>
      </p:sp>
    </p:spTree>
    <p:extLst>
      <p:ext uri="{BB962C8B-B14F-4D97-AF65-F5344CB8AC3E}">
        <p14:creationId xmlns:p14="http://schemas.microsoft.com/office/powerpoint/2010/main" val="1063717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2C991D-C423-6139-3AF5-09E7DFBE5A69}"/>
              </a:ext>
            </a:extLst>
          </p:cNvPr>
          <p:cNvPicPr>
            <a:picLocks noChangeAspect="1"/>
          </p:cNvPicPr>
          <p:nvPr/>
        </p:nvPicPr>
        <p:blipFill>
          <a:blip r:embed="rId3"/>
          <a:stretch>
            <a:fillRect/>
          </a:stretch>
        </p:blipFill>
        <p:spPr>
          <a:xfrm>
            <a:off x="0" y="0"/>
            <a:ext cx="12037758" cy="6858000"/>
          </a:xfrm>
          <a:prstGeom prst="rect">
            <a:avLst/>
          </a:prstGeom>
        </p:spPr>
      </p:pic>
    </p:spTree>
    <p:extLst>
      <p:ext uri="{BB962C8B-B14F-4D97-AF65-F5344CB8AC3E}">
        <p14:creationId xmlns:p14="http://schemas.microsoft.com/office/powerpoint/2010/main" val="45159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Sprints</a:t>
            </a:r>
            <a:endParaRPr lang="en-US" dirty="0"/>
          </a:p>
        </p:txBody>
      </p:sp>
    </p:spTree>
    <p:extLst>
      <p:ext uri="{BB962C8B-B14F-4D97-AF65-F5344CB8AC3E}">
        <p14:creationId xmlns:p14="http://schemas.microsoft.com/office/powerpoint/2010/main" val="1472085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FEFD6-AA91-8ED9-87EF-5B43A2958AD6}"/>
              </a:ext>
            </a:extLst>
          </p:cNvPr>
          <p:cNvPicPr>
            <a:picLocks noChangeAspect="1"/>
          </p:cNvPicPr>
          <p:nvPr/>
        </p:nvPicPr>
        <p:blipFill>
          <a:blip r:embed="rId3"/>
          <a:stretch>
            <a:fillRect/>
          </a:stretch>
        </p:blipFill>
        <p:spPr>
          <a:xfrm>
            <a:off x="186406" y="1078661"/>
            <a:ext cx="11819188" cy="4098021"/>
          </a:xfrm>
          <a:prstGeom prst="rect">
            <a:avLst/>
          </a:prstGeom>
        </p:spPr>
      </p:pic>
    </p:spTree>
    <p:extLst>
      <p:ext uri="{BB962C8B-B14F-4D97-AF65-F5344CB8AC3E}">
        <p14:creationId xmlns:p14="http://schemas.microsoft.com/office/powerpoint/2010/main" val="2726223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4050A-E4D6-2118-9E08-02E8A00095D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4D1E160-B6AC-604C-D0E5-7347C5D5E673}"/>
              </a:ext>
            </a:extLst>
          </p:cNvPr>
          <p:cNvPicPr>
            <a:picLocks noChangeAspect="1"/>
          </p:cNvPicPr>
          <p:nvPr/>
        </p:nvPicPr>
        <p:blipFill>
          <a:blip r:embed="rId3"/>
          <a:stretch>
            <a:fillRect/>
          </a:stretch>
        </p:blipFill>
        <p:spPr>
          <a:xfrm>
            <a:off x="0" y="573897"/>
            <a:ext cx="12192000" cy="1382157"/>
          </a:xfrm>
          <a:prstGeom prst="rect">
            <a:avLst/>
          </a:prstGeom>
        </p:spPr>
      </p:pic>
    </p:spTree>
    <p:extLst>
      <p:ext uri="{BB962C8B-B14F-4D97-AF65-F5344CB8AC3E}">
        <p14:creationId xmlns:p14="http://schemas.microsoft.com/office/powerpoint/2010/main" val="2635619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Reviewing the Ticket</a:t>
            </a:r>
            <a:endParaRPr lang="en-US" dirty="0"/>
          </a:p>
        </p:txBody>
      </p:sp>
    </p:spTree>
    <p:extLst>
      <p:ext uri="{BB962C8B-B14F-4D97-AF65-F5344CB8AC3E}">
        <p14:creationId xmlns:p14="http://schemas.microsoft.com/office/powerpoint/2010/main" val="408696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0C46-9026-0356-A985-F7995DF07EC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D09F934-50A7-3A95-4DAC-648C913FB5A0}"/>
              </a:ext>
            </a:extLst>
          </p:cNvPr>
          <p:cNvPicPr>
            <a:picLocks noChangeAspect="1"/>
          </p:cNvPicPr>
          <p:nvPr/>
        </p:nvPicPr>
        <p:blipFill>
          <a:blip r:embed="rId3"/>
          <a:stretch>
            <a:fillRect/>
          </a:stretch>
        </p:blipFill>
        <p:spPr>
          <a:xfrm>
            <a:off x="0" y="1902758"/>
            <a:ext cx="12227275" cy="3052483"/>
          </a:xfrm>
          <a:prstGeom prst="rect">
            <a:avLst/>
          </a:prstGeom>
        </p:spPr>
      </p:pic>
    </p:spTree>
    <p:extLst>
      <p:ext uri="{BB962C8B-B14F-4D97-AF65-F5344CB8AC3E}">
        <p14:creationId xmlns:p14="http://schemas.microsoft.com/office/powerpoint/2010/main" val="1116735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fontScale="90000"/>
          </a:bodyPr>
          <a:lstStyle/>
          <a:p>
            <a:pPr algn="ctr"/>
            <a:r>
              <a:rPr lang="en-US" b="1" dirty="0">
                <a:solidFill>
                  <a:srgbClr val="569CD6"/>
                </a:solidFill>
                <a:effectLst/>
                <a:latin typeface="Inconsolata NF Regular" pitchFamily="49" charset="77"/>
              </a:rPr>
              <a:t>Marking the Ticket as Done</a:t>
            </a:r>
            <a:br>
              <a:rPr lang="en-US" b="1" dirty="0">
                <a:solidFill>
                  <a:srgbClr val="569CD6"/>
                </a:solidFill>
                <a:effectLst/>
                <a:latin typeface="Inconsolata NF Regular" pitchFamily="49" charset="77"/>
              </a:rPr>
            </a:br>
            <a:br>
              <a:rPr lang="en-US" b="1" dirty="0">
                <a:solidFill>
                  <a:srgbClr val="569CD6"/>
                </a:solidFill>
                <a:effectLst/>
                <a:latin typeface="Inconsolata NF Regular" pitchFamily="49" charset="77"/>
              </a:rPr>
            </a:b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C107-B5D6-9982-9F2A-92ED9CC63A9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B535B76-AC32-A61E-3C8F-3B5460E8EED0}"/>
              </a:ext>
            </a:extLst>
          </p:cNvPr>
          <p:cNvPicPr>
            <a:picLocks noChangeAspect="1"/>
          </p:cNvPicPr>
          <p:nvPr/>
        </p:nvPicPr>
        <p:blipFill>
          <a:blip r:embed="rId3"/>
          <a:stretch>
            <a:fillRect/>
          </a:stretch>
        </p:blipFill>
        <p:spPr>
          <a:xfrm>
            <a:off x="-1" y="2356711"/>
            <a:ext cx="22784187" cy="1556383"/>
          </a:xfrm>
          <a:prstGeom prst="rect">
            <a:avLst/>
          </a:prstGeom>
        </p:spPr>
      </p:pic>
    </p:spTree>
    <p:extLst>
      <p:ext uri="{BB962C8B-B14F-4D97-AF65-F5344CB8AC3E}">
        <p14:creationId xmlns:p14="http://schemas.microsoft.com/office/powerpoint/2010/main" val="61824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Letting everyone know!</a:t>
            </a:r>
            <a:endParaRPr lang="en-US" dirty="0"/>
          </a:p>
        </p:txBody>
      </p:sp>
      <p:pic>
        <p:nvPicPr>
          <p:cNvPr id="5" name="Picture 4">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2368550" y="3947192"/>
            <a:ext cx="7454900" cy="2171700"/>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First </a:t>
            </a: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Home</a:t>
            </a:r>
            <a:endParaRPr lang="en-US" dirty="0"/>
          </a:p>
        </p:txBody>
      </p:sp>
    </p:spTree>
    <p:extLst>
      <p:ext uri="{BB962C8B-B14F-4D97-AF65-F5344CB8AC3E}">
        <p14:creationId xmlns:p14="http://schemas.microsoft.com/office/powerpoint/2010/main" val="152336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nterview &quot;Titanic&quot; director James Cameron">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4AF25-3049-5D77-5482-FDC898457E17}"/>
              </a:ext>
            </a:extLst>
          </p:cNvPr>
          <p:cNvPicPr>
            <a:picLocks noChangeAspect="1"/>
          </p:cNvPicPr>
          <p:nvPr/>
        </p:nvPicPr>
        <p:blipFill>
          <a:blip r:embed="rId3"/>
          <a:stretch>
            <a:fillRect/>
          </a:stretch>
        </p:blipFill>
        <p:spPr>
          <a:xfrm>
            <a:off x="643889" y="1480779"/>
            <a:ext cx="10904222" cy="3896442"/>
          </a:xfrm>
          <a:prstGeom prst="rect">
            <a:avLst/>
          </a:prstGeom>
        </p:spPr>
      </p:pic>
    </p:spTree>
    <p:extLst>
      <p:ext uri="{BB962C8B-B14F-4D97-AF65-F5344CB8AC3E}">
        <p14:creationId xmlns:p14="http://schemas.microsoft.com/office/powerpoint/2010/main" val="2731698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Oh no!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Ignore</a:t>
            </a:r>
            <a:endParaRPr lang="en-US" dirty="0"/>
          </a:p>
        </p:txBody>
      </p:sp>
    </p:spTree>
    <p:extLst>
      <p:ext uri="{BB962C8B-B14F-4D97-AF65-F5344CB8AC3E}">
        <p14:creationId xmlns:p14="http://schemas.microsoft.com/office/powerpoint/2010/main" val="725715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Fix</a:t>
            </a:r>
            <a:endParaRPr lang="en-US" dirty="0"/>
          </a:p>
        </p:txBody>
      </p:sp>
    </p:spTree>
    <p:extLst>
      <p:ext uri="{BB962C8B-B14F-4D97-AF65-F5344CB8AC3E}">
        <p14:creationId xmlns:p14="http://schemas.microsoft.com/office/powerpoint/2010/main" val="403111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Embarrassment </a:t>
            </a:r>
            <a:endParaRPr lang="en-US" dirty="0"/>
          </a:p>
        </p:txBody>
      </p:sp>
    </p:spTree>
    <p:extLst>
      <p:ext uri="{BB962C8B-B14F-4D97-AF65-F5344CB8AC3E}">
        <p14:creationId xmlns:p14="http://schemas.microsoft.com/office/powerpoint/2010/main" val="4192780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Disappointment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Fear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Introduction</a:t>
            </a:r>
            <a:endParaRPr lang="en-US" dirty="0"/>
          </a:p>
        </p:txBody>
      </p:sp>
    </p:spTree>
    <p:extLst>
      <p:ext uri="{BB962C8B-B14F-4D97-AF65-F5344CB8AC3E}">
        <p14:creationId xmlns:p14="http://schemas.microsoft.com/office/powerpoint/2010/main" val="864107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pic>
        <p:nvPicPr>
          <p:cNvPr id="2" name="Picture 1">
            <a:extLst>
              <a:ext uri="{FF2B5EF4-FFF2-40B4-BE49-F238E27FC236}">
                <a16:creationId xmlns:a16="http://schemas.microsoft.com/office/drawing/2014/main" id="{9D9262A3-B178-C4FF-2DCB-769ED835C21B}"/>
              </a:ext>
            </a:extLst>
          </p:cNvPr>
          <p:cNvPicPr>
            <a:picLocks noChangeAspect="1"/>
          </p:cNvPicPr>
          <p:nvPr/>
        </p:nvPicPr>
        <p:blipFill>
          <a:blip r:embed="rId3"/>
          <a:stretch>
            <a:fillRect/>
          </a:stretch>
        </p:blipFill>
        <p:spPr>
          <a:xfrm>
            <a:off x="10282494" y="4950337"/>
            <a:ext cx="1803400" cy="1765300"/>
          </a:xfrm>
          <a:prstGeom prst="rect">
            <a:avLst/>
          </a:prstGeom>
        </p:spPr>
      </p:pic>
    </p:spTree>
    <p:extLst>
      <p:ext uri="{BB962C8B-B14F-4D97-AF65-F5344CB8AC3E}">
        <p14:creationId xmlns:p14="http://schemas.microsoft.com/office/powerpoint/2010/main" val="2748865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Tree>
    <p:extLst>
      <p:ext uri="{BB962C8B-B14F-4D97-AF65-F5344CB8AC3E}">
        <p14:creationId xmlns:p14="http://schemas.microsoft.com/office/powerpoint/2010/main" val="4084933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Replicate the Bug</a:t>
            </a:r>
          </a:p>
          <a:p>
            <a:r>
              <a:rPr lang="en-US" dirty="0"/>
              <a:t>Read some docs</a:t>
            </a:r>
          </a:p>
          <a:p>
            <a:r>
              <a:rPr lang="en-US" dirty="0"/>
              <a:t>Write some code</a:t>
            </a:r>
          </a:p>
          <a:p>
            <a:r>
              <a:rPr lang="en-US" dirty="0"/>
              <a:t>Test the Code</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1. Replicate</a:t>
            </a:r>
            <a:endParaRPr lang="en-US" dirty="0"/>
          </a:p>
        </p:txBody>
      </p:sp>
    </p:spTree>
    <p:extLst>
      <p:ext uri="{BB962C8B-B14F-4D97-AF65-F5344CB8AC3E}">
        <p14:creationId xmlns:p14="http://schemas.microsoft.com/office/powerpoint/2010/main" val="4044628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55966B4-7BD7-04D1-4420-C79CEEC4831B}"/>
              </a:ext>
            </a:extLst>
          </p:cNvPr>
          <p:cNvPicPr>
            <a:picLocks noChangeAspect="1"/>
          </p:cNvPicPr>
          <p:nvPr/>
        </p:nvPicPr>
        <p:blipFill>
          <a:blip r:embed="rId2"/>
          <a:stretch>
            <a:fillRect/>
          </a:stretch>
        </p:blipFill>
        <p:spPr>
          <a:xfrm>
            <a:off x="2907933" y="0"/>
            <a:ext cx="6376133" cy="6858000"/>
          </a:xfrm>
          <a:prstGeom prst="rect">
            <a:avLst/>
          </a:prstGeom>
        </p:spPr>
      </p:pic>
    </p:spTree>
    <p:extLst>
      <p:ext uri="{BB962C8B-B14F-4D97-AF65-F5344CB8AC3E}">
        <p14:creationId xmlns:p14="http://schemas.microsoft.com/office/powerpoint/2010/main" val="307072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 Read</a:t>
            </a:r>
            <a:endParaRPr lang="en-US" dirty="0"/>
          </a:p>
        </p:txBody>
      </p:sp>
    </p:spTree>
    <p:extLst>
      <p:ext uri="{BB962C8B-B14F-4D97-AF65-F5344CB8AC3E}">
        <p14:creationId xmlns:p14="http://schemas.microsoft.com/office/powerpoint/2010/main" val="501730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3. Write</a:t>
            </a:r>
            <a:endParaRPr lang="en-US" dirty="0"/>
          </a:p>
        </p:txBody>
      </p:sp>
    </p:spTree>
    <p:extLst>
      <p:ext uri="{BB962C8B-B14F-4D97-AF65-F5344CB8AC3E}">
        <p14:creationId xmlns:p14="http://schemas.microsoft.com/office/powerpoint/2010/main" val="510764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Screenshots of conversation up to </a:t>
            </a:r>
            <a:r>
              <a:rPr lang="en-US" dirty="0">
                <a:hlinkClick r:id="rId2"/>
              </a:rPr>
              <a:t>here</a:t>
            </a:r>
            <a:endParaRPr lang="en-US" dirty="0"/>
          </a:p>
        </p:txBody>
      </p:sp>
    </p:spTree>
    <p:extLst>
      <p:ext uri="{BB962C8B-B14F-4D97-AF65-F5344CB8AC3E}">
        <p14:creationId xmlns:p14="http://schemas.microsoft.com/office/powerpoint/2010/main" val="111959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8793-1E80-1B8F-0214-44255E82410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F9F3347-C155-1493-6B9C-F0211AF33960}"/>
              </a:ext>
            </a:extLst>
          </p:cNvPr>
          <p:cNvPicPr>
            <a:picLocks noChangeAspect="1"/>
          </p:cNvPicPr>
          <p:nvPr/>
        </p:nvPicPr>
        <p:blipFill>
          <a:blip r:embed="rId2"/>
          <a:stretch>
            <a:fillRect/>
          </a:stretch>
        </p:blipFill>
        <p:spPr>
          <a:xfrm>
            <a:off x="-1" y="0"/>
            <a:ext cx="13268741" cy="6858000"/>
          </a:xfrm>
          <a:prstGeom prst="rect">
            <a:avLst/>
          </a:prstGeom>
        </p:spPr>
      </p:pic>
    </p:spTree>
    <p:extLst>
      <p:ext uri="{BB962C8B-B14F-4D97-AF65-F5344CB8AC3E}">
        <p14:creationId xmlns:p14="http://schemas.microsoft.com/office/powerpoint/2010/main" val="3144623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DA9C-EFD6-247B-5666-41A442EBF86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913A639-3AF7-9214-83FA-63DDD2022EC5}"/>
              </a:ext>
            </a:extLst>
          </p:cNvPr>
          <p:cNvPicPr>
            <a:picLocks noChangeAspect="1"/>
          </p:cNvPicPr>
          <p:nvPr/>
        </p:nvPicPr>
        <p:blipFill>
          <a:blip r:embed="rId2"/>
          <a:stretch>
            <a:fillRect/>
          </a:stretch>
        </p:blipFill>
        <p:spPr>
          <a:xfrm>
            <a:off x="0" y="0"/>
            <a:ext cx="12196978" cy="3993776"/>
          </a:xfrm>
          <a:prstGeom prst="rect">
            <a:avLst/>
          </a:prstGeom>
        </p:spPr>
      </p:pic>
    </p:spTree>
    <p:extLst>
      <p:ext uri="{BB962C8B-B14F-4D97-AF65-F5344CB8AC3E}">
        <p14:creationId xmlns:p14="http://schemas.microsoft.com/office/powerpoint/2010/main" val="3176556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Mount Whitney Trail - Wikipedia">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0BED-296E-B7A2-B182-DD94738E8D6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AF9BF88-9D8F-713E-149E-CD02BE51D3FE}"/>
              </a:ext>
            </a:extLst>
          </p:cNvPr>
          <p:cNvPicPr>
            <a:picLocks noChangeAspect="1"/>
          </p:cNvPicPr>
          <p:nvPr/>
        </p:nvPicPr>
        <p:blipFill>
          <a:blip r:embed="rId3"/>
          <a:stretch>
            <a:fillRect/>
          </a:stretch>
        </p:blipFill>
        <p:spPr>
          <a:xfrm>
            <a:off x="-1" y="0"/>
            <a:ext cx="12145565" cy="2608729"/>
          </a:xfrm>
          <a:prstGeom prst="rect">
            <a:avLst/>
          </a:prstGeom>
        </p:spPr>
      </p:pic>
    </p:spTree>
    <p:extLst>
      <p:ext uri="{BB962C8B-B14F-4D97-AF65-F5344CB8AC3E}">
        <p14:creationId xmlns:p14="http://schemas.microsoft.com/office/powerpoint/2010/main" val="2376758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A1EC-BEAA-602F-7B81-C2100908424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4494CE-A526-3CB8-06C8-3611A48C0F44}"/>
              </a:ext>
            </a:extLst>
          </p:cNvPr>
          <p:cNvPicPr>
            <a:picLocks noChangeAspect="1"/>
          </p:cNvPicPr>
          <p:nvPr/>
        </p:nvPicPr>
        <p:blipFill>
          <a:blip r:embed="rId4"/>
          <a:stretch>
            <a:fillRect/>
          </a:stretch>
        </p:blipFill>
        <p:spPr>
          <a:xfrm>
            <a:off x="-1" y="-1"/>
            <a:ext cx="12204073" cy="6320119"/>
          </a:xfrm>
          <a:prstGeom prst="rect">
            <a:avLst/>
          </a:prstGeom>
        </p:spPr>
      </p:pic>
    </p:spTree>
    <p:extLst>
      <p:ext uri="{BB962C8B-B14F-4D97-AF65-F5344CB8AC3E}">
        <p14:creationId xmlns:p14="http://schemas.microsoft.com/office/powerpoint/2010/main" val="1478216687"/>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4. Test</a:t>
            </a:r>
            <a:endParaRPr lang="en-US" dirty="0"/>
          </a:p>
        </p:txBody>
      </p:sp>
    </p:spTree>
    <p:extLst>
      <p:ext uri="{BB962C8B-B14F-4D97-AF65-F5344CB8AC3E}">
        <p14:creationId xmlns:p14="http://schemas.microsoft.com/office/powerpoint/2010/main" val="757674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r>
              <a:rPr lang="en-US" b="1" dirty="0">
                <a:solidFill>
                  <a:srgbClr val="569CD6"/>
                </a:solidFill>
                <a:effectLst/>
                <a:latin typeface="Inconsolata NF Regular" pitchFamily="49" charset="77"/>
              </a:rPr>
              <a:t>Testing Hypothesis Matrix</a:t>
            </a:r>
            <a:endParaRPr lang="en-US" dirty="0"/>
          </a:p>
        </p:txBody>
      </p:sp>
      <p:graphicFrame>
        <p:nvGraphicFramePr>
          <p:cNvPr id="3" name="Table 3">
            <a:extLst>
              <a:ext uri="{FF2B5EF4-FFF2-40B4-BE49-F238E27FC236}">
                <a16:creationId xmlns:a16="http://schemas.microsoft.com/office/drawing/2014/main" id="{2648DEF5-D235-9848-7671-8F8E1DEB2975}"/>
              </a:ext>
            </a:extLst>
          </p:cNvPr>
          <p:cNvGraphicFramePr>
            <a:graphicFrameLocks noGrp="1"/>
          </p:cNvGraphicFramePr>
          <p:nvPr>
            <p:extLst>
              <p:ext uri="{D42A27DB-BD31-4B8C-83A1-F6EECF244321}">
                <p14:modId xmlns:p14="http://schemas.microsoft.com/office/powerpoint/2010/main" val="2734990538"/>
              </p:ext>
            </p:extLst>
          </p:nvPr>
        </p:nvGraphicFramePr>
        <p:xfrm>
          <a:off x="2032000" y="2872740"/>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41947332"/>
                    </a:ext>
                  </a:extLst>
                </a:gridCol>
                <a:gridCol w="2709333">
                  <a:extLst>
                    <a:ext uri="{9D8B030D-6E8A-4147-A177-3AD203B41FA5}">
                      <a16:colId xmlns:a16="http://schemas.microsoft.com/office/drawing/2014/main" val="2100097025"/>
                    </a:ext>
                  </a:extLst>
                </a:gridCol>
                <a:gridCol w="2709333">
                  <a:extLst>
                    <a:ext uri="{9D8B030D-6E8A-4147-A177-3AD203B41FA5}">
                      <a16:colId xmlns:a16="http://schemas.microsoft.com/office/drawing/2014/main" val="1156219244"/>
                    </a:ext>
                  </a:extLst>
                </a:gridCol>
              </a:tblGrid>
              <a:tr h="370840">
                <a:tc>
                  <a:txBody>
                    <a:bodyPr/>
                    <a:lstStyle/>
                    <a:p>
                      <a:endParaRPr lang="en-US"/>
                    </a:p>
                  </a:txBody>
                  <a:tcPr/>
                </a:tc>
                <a:tc>
                  <a:txBody>
                    <a:bodyPr/>
                    <a:lstStyle/>
                    <a:p>
                      <a:r>
                        <a:rPr lang="en-US" dirty="0"/>
                        <a:t>Flag = False</a:t>
                      </a:r>
                    </a:p>
                  </a:txBody>
                  <a:tcPr/>
                </a:tc>
                <a:tc>
                  <a:txBody>
                    <a:bodyPr/>
                    <a:lstStyle/>
                    <a:p>
                      <a:r>
                        <a:rPr lang="en-US" dirty="0"/>
                        <a:t>Flag = True</a:t>
                      </a:r>
                    </a:p>
                  </a:txBody>
                  <a:tcPr/>
                </a:tc>
                <a:extLst>
                  <a:ext uri="{0D108BD9-81ED-4DB2-BD59-A6C34878D82A}">
                    <a16:rowId xmlns:a16="http://schemas.microsoft.com/office/drawing/2014/main" val="369350607"/>
                  </a:ext>
                </a:extLst>
              </a:tr>
              <a:tr h="370840">
                <a:tc>
                  <a:txBody>
                    <a:bodyPr/>
                    <a:lstStyle/>
                    <a:p>
                      <a:r>
                        <a:rPr lang="en-US" dirty="0"/>
                        <a:t>Original Code</a:t>
                      </a:r>
                    </a:p>
                  </a:txBody>
                  <a:tcPr/>
                </a:tc>
                <a:tc>
                  <a:txBody>
                    <a:bodyPr/>
                    <a:lstStyle/>
                    <a:p>
                      <a:r>
                        <a:rPr lang="en-US" dirty="0"/>
                        <a:t>N-1 Tests Should pass</a:t>
                      </a:r>
                    </a:p>
                    <a:p>
                      <a:r>
                        <a:rPr lang="en-US" dirty="0"/>
                        <a:t>1 test should be skipped</a:t>
                      </a:r>
                    </a:p>
                  </a:txBody>
                  <a:tcPr/>
                </a:tc>
                <a:tc>
                  <a:txBody>
                    <a:bodyPr/>
                    <a:lstStyle/>
                    <a:p>
                      <a:r>
                        <a:rPr lang="en-US" dirty="0"/>
                        <a:t>N-1 Tests Should pass</a:t>
                      </a:r>
                    </a:p>
                    <a:p>
                      <a:r>
                        <a:rPr lang="en-US" dirty="0"/>
                        <a:t>1 test should fail</a:t>
                      </a:r>
                    </a:p>
                  </a:txBody>
                  <a:tcPr/>
                </a:tc>
                <a:extLst>
                  <a:ext uri="{0D108BD9-81ED-4DB2-BD59-A6C34878D82A}">
                    <a16:rowId xmlns:a16="http://schemas.microsoft.com/office/drawing/2014/main" val="3565683489"/>
                  </a:ext>
                </a:extLst>
              </a:tr>
              <a:tr h="370840">
                <a:tc>
                  <a:txBody>
                    <a:bodyPr/>
                    <a:lstStyle/>
                    <a:p>
                      <a:r>
                        <a:rPr lang="en-US" dirty="0"/>
                        <a:t>Updated Code</a:t>
                      </a:r>
                    </a:p>
                  </a:txBody>
                  <a:tcPr/>
                </a:tc>
                <a:tc>
                  <a:txBody>
                    <a:bodyPr/>
                    <a:lstStyle/>
                    <a:p>
                      <a:r>
                        <a:rPr lang="en-US" dirty="0"/>
                        <a:t>N-1 Tests Should pass</a:t>
                      </a:r>
                    </a:p>
                    <a:p>
                      <a:r>
                        <a:rPr lang="en-US" dirty="0"/>
                        <a:t>1 test should be skipped</a:t>
                      </a:r>
                    </a:p>
                  </a:txBody>
                  <a:tcPr/>
                </a:tc>
                <a:tc>
                  <a:txBody>
                    <a:bodyPr/>
                    <a:lstStyle/>
                    <a:p>
                      <a:r>
                        <a:rPr lang="en-US" dirty="0"/>
                        <a:t>All tests should pass</a:t>
                      </a:r>
                    </a:p>
                  </a:txBody>
                  <a:tcPr/>
                </a:tc>
                <a:extLst>
                  <a:ext uri="{0D108BD9-81ED-4DB2-BD59-A6C34878D82A}">
                    <a16:rowId xmlns:a16="http://schemas.microsoft.com/office/drawing/2014/main" val="2552106672"/>
                  </a:ext>
                </a:extLst>
              </a:tr>
            </a:tbl>
          </a:graphicData>
        </a:graphic>
      </p:graphicFrame>
    </p:spTree>
    <p:extLst>
      <p:ext uri="{BB962C8B-B14F-4D97-AF65-F5344CB8AC3E}">
        <p14:creationId xmlns:p14="http://schemas.microsoft.com/office/powerpoint/2010/main" val="3500371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7313-33D8-3DA3-89C0-733E3F7856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2102A78-0B29-3139-905A-764CA8BA5E2A}"/>
              </a:ext>
            </a:extLst>
          </p:cNvPr>
          <p:cNvPicPr>
            <a:picLocks noGrp="1" noChangeAspect="1"/>
          </p:cNvPicPr>
          <p:nvPr>
            <p:ph idx="1"/>
          </p:nvPr>
        </p:nvPicPr>
        <p:blipFill>
          <a:blip r:embed="rId4"/>
          <a:stretch>
            <a:fillRect/>
          </a:stretch>
        </p:blipFill>
        <p:spPr>
          <a:xfrm>
            <a:off x="1348266" y="1690688"/>
            <a:ext cx="9092057" cy="4351338"/>
          </a:xfrm>
          <a:prstGeom prst="rect">
            <a:avLst/>
          </a:prstGeom>
        </p:spPr>
      </p:pic>
    </p:spTree>
    <p:extLst>
      <p:ext uri="{BB962C8B-B14F-4D97-AF65-F5344CB8AC3E}">
        <p14:creationId xmlns:p14="http://schemas.microsoft.com/office/powerpoint/2010/main" val="3847909508"/>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5. Write</a:t>
            </a:r>
            <a:endParaRPr lang="en-US" dirty="0"/>
          </a:p>
        </p:txBody>
      </p:sp>
    </p:spTree>
    <p:extLst>
      <p:ext uri="{BB962C8B-B14F-4D97-AF65-F5344CB8AC3E}">
        <p14:creationId xmlns:p14="http://schemas.microsoft.com/office/powerpoint/2010/main" val="4004136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pic>
        <p:nvPicPr>
          <p:cNvPr id="2" name="Picture 1">
            <a:extLst>
              <a:ext uri="{FF2B5EF4-FFF2-40B4-BE49-F238E27FC236}">
                <a16:creationId xmlns:a16="http://schemas.microsoft.com/office/drawing/2014/main" id="{AC851C8B-862B-0CA5-9601-8A95A2B39C34}"/>
              </a:ext>
            </a:extLst>
          </p:cNvPr>
          <p:cNvPicPr>
            <a:picLocks noChangeAspect="1"/>
          </p:cNvPicPr>
          <p:nvPr/>
        </p:nvPicPr>
        <p:blipFill>
          <a:blip r:embed="rId3"/>
          <a:stretch>
            <a:fillRect/>
          </a:stretch>
        </p:blipFill>
        <p:spPr>
          <a:xfrm>
            <a:off x="10439400" y="5118100"/>
            <a:ext cx="1752600" cy="1739900"/>
          </a:xfrm>
          <a:prstGeom prst="rect">
            <a:avLst/>
          </a:prstGeom>
        </p:spPr>
      </p:pic>
    </p:spTree>
    <p:extLst>
      <p:ext uri="{BB962C8B-B14F-4D97-AF65-F5344CB8AC3E}">
        <p14:creationId xmlns:p14="http://schemas.microsoft.com/office/powerpoint/2010/main" val="3418796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4" name="Public Notes">
            <a:hlinkClick r:id="" action="ppaction://media"/>
            <a:extLst>
              <a:ext uri="{FF2B5EF4-FFF2-40B4-BE49-F238E27FC236}">
                <a16:creationId xmlns:a16="http://schemas.microsoft.com/office/drawing/2014/main" id="{55EF8683-7A9F-0CD5-0DDB-ABF75F5C89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92000" cy="6858000"/>
          </a:xfrm>
          <a:prstGeom prst="rect">
            <a:avLst/>
          </a:prstGeom>
        </p:spPr>
      </p:pic>
    </p:spTree>
    <p:extLst>
      <p:ext uri="{BB962C8B-B14F-4D97-AF65-F5344CB8AC3E}">
        <p14:creationId xmlns:p14="http://schemas.microsoft.com/office/powerpoint/2010/main" val="42590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pic>
        <p:nvPicPr>
          <p:cNvPr id="3" name="Picture 2">
            <a:extLst>
              <a:ext uri="{FF2B5EF4-FFF2-40B4-BE49-F238E27FC236}">
                <a16:creationId xmlns:a16="http://schemas.microsoft.com/office/drawing/2014/main" id="{8E381192-3332-C095-0F94-8281C0D63B97}"/>
              </a:ext>
            </a:extLst>
          </p:cNvPr>
          <p:cNvPicPr>
            <a:picLocks noChangeAspect="1"/>
          </p:cNvPicPr>
          <p:nvPr/>
        </p:nvPicPr>
        <p:blipFill>
          <a:blip r:embed="rId3"/>
          <a:stretch>
            <a:fillRect/>
          </a:stretch>
        </p:blipFill>
        <p:spPr>
          <a:xfrm>
            <a:off x="0" y="5092700"/>
            <a:ext cx="1778000" cy="1765300"/>
          </a:xfrm>
          <a:prstGeom prst="rect">
            <a:avLst/>
          </a:prstGeom>
        </p:spPr>
      </p:pic>
    </p:spTree>
    <p:extLst>
      <p:ext uri="{BB962C8B-B14F-4D97-AF65-F5344CB8AC3E}">
        <p14:creationId xmlns:p14="http://schemas.microsoft.com/office/powerpoint/2010/main" val="115401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 US</a:t>
            </a:r>
            <a:endParaRPr lang="en-US" dirty="0"/>
          </a:p>
        </p:txBody>
      </p:sp>
    </p:spTree>
    <p:extLst>
      <p:ext uri="{BB962C8B-B14F-4D97-AF65-F5344CB8AC3E}">
        <p14:creationId xmlns:p14="http://schemas.microsoft.com/office/powerpoint/2010/main" val="1293500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a:t>
            </a:r>
            <a:endParaRPr lang="en-US" dirty="0"/>
          </a:p>
        </p:txBody>
      </p:sp>
      <p:pic>
        <p:nvPicPr>
          <p:cNvPr id="2" name="Picture 1">
            <a:extLst>
              <a:ext uri="{FF2B5EF4-FFF2-40B4-BE49-F238E27FC236}">
                <a16:creationId xmlns:a16="http://schemas.microsoft.com/office/drawing/2014/main" id="{89F5CDD8-5249-39A7-19C6-683CFD40E1A3}"/>
              </a:ext>
            </a:extLst>
          </p:cNvPr>
          <p:cNvPicPr>
            <a:picLocks noChangeAspect="1"/>
          </p:cNvPicPr>
          <p:nvPr/>
        </p:nvPicPr>
        <p:blipFill>
          <a:blip r:embed="rId3"/>
          <a:stretch>
            <a:fillRect/>
          </a:stretch>
        </p:blipFill>
        <p:spPr>
          <a:xfrm>
            <a:off x="10261600" y="4927600"/>
            <a:ext cx="1930400" cy="1930400"/>
          </a:xfrm>
          <a:prstGeom prst="rect">
            <a:avLst/>
          </a:prstGeom>
        </p:spPr>
      </p:pic>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4"/>
          <a:stretch>
            <a:fillRect/>
          </a:stretch>
        </p:blipFill>
        <p:spPr>
          <a:xfrm>
            <a:off x="2974415"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Remove Code Duplication</a:t>
            </a:r>
          </a:p>
          <a:p>
            <a:r>
              <a:rPr lang="en-US" dirty="0">
                <a:solidFill>
                  <a:srgbClr val="1F2328"/>
                </a:solidFill>
                <a:latin typeface="-apple-system"/>
              </a:rPr>
              <a:t>%(value)s to :value</a:t>
            </a:r>
          </a:p>
          <a:p>
            <a:r>
              <a:rPr lang="en-US" dirty="0">
                <a:solidFill>
                  <a:srgbClr val="1F2328"/>
                </a:solidFill>
                <a:latin typeface="-apple-system"/>
              </a:rPr>
              <a:t>generators</a:t>
            </a:r>
          </a:p>
          <a:p>
            <a:endParaRPr lang="en-US" dirty="0"/>
          </a:p>
          <a:p>
            <a:endParaRPr lang="en-US" dirty="0"/>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2974415"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Identified fragility</a:t>
            </a:r>
          </a:p>
          <a:p>
            <a:endParaRPr lang="en-US" dirty="0"/>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2907179" y="2432050"/>
            <a:ext cx="1993900" cy="1993900"/>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0C61BE3D-BF72-25E4-7266-4B9BA281DE76}"/>
              </a:ext>
            </a:extLst>
          </p:cNvPr>
          <p:cNvPicPr>
            <a:picLocks noChangeAspect="1"/>
          </p:cNvPicPr>
          <p:nvPr/>
        </p:nvPicPr>
        <p:blipFill>
          <a:blip r:embed="rId4"/>
          <a:stretch>
            <a:fillRect/>
          </a:stretch>
        </p:blipFill>
        <p:spPr>
          <a:xfrm>
            <a:off x="10172700" y="4864100"/>
            <a:ext cx="20193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Gave great Keynote at </a:t>
            </a:r>
            <a:r>
              <a:rPr lang="en-US" dirty="0" err="1"/>
              <a:t>DjangoCon</a:t>
            </a:r>
            <a:r>
              <a:rPr lang="en-US" dirty="0"/>
              <a:t> US 2022 on the State of the ORM</a:t>
            </a:r>
          </a:p>
          <a:p>
            <a:r>
              <a:rPr lang="en-US" dirty="0"/>
              <a:t>Awesome primer on ORM at Sprints</a:t>
            </a:r>
          </a:p>
          <a:p>
            <a:r>
              <a:rPr lang="en-US" dirty="0"/>
              <a:t>Update to the docs!</a:t>
            </a:r>
          </a:p>
          <a:p>
            <a:endParaRPr lang="en-US" dirty="0"/>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 </a:t>
            </a:r>
            <a:r>
              <a:rPr lang="en-US" b="1" dirty="0" err="1">
                <a:solidFill>
                  <a:srgbClr val="569CD6"/>
                </a:solidFill>
                <a:effectLst/>
                <a:latin typeface="Inconsolata NF Regular" pitchFamily="49" charset="77"/>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241972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Simplified comments</a:t>
            </a:r>
          </a:p>
          <a:p>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2018</a:t>
            </a:r>
            <a:endParaRPr lang="en-US" dirty="0"/>
          </a:p>
        </p:txBody>
      </p:sp>
    </p:spTree>
    <p:extLst>
      <p:ext uri="{BB962C8B-B14F-4D97-AF65-F5344CB8AC3E}">
        <p14:creationId xmlns:p14="http://schemas.microsoft.com/office/powerpoint/2010/main" val="3045041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**just**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**just**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**just**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340535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Trac</a:t>
            </a:r>
            <a:endParaRPr lang="en-US" dirty="0"/>
          </a:p>
        </p:txBody>
      </p:sp>
      <p:pic>
        <p:nvPicPr>
          <p:cNvPr id="2" name="Picture 1">
            <a:extLst>
              <a:ext uri="{FF2B5EF4-FFF2-40B4-BE49-F238E27FC236}">
                <a16:creationId xmlns:a16="http://schemas.microsoft.com/office/drawing/2014/main" id="{5682EA65-B647-6C07-2BF6-AC8122C8FF89}"/>
              </a:ext>
            </a:extLst>
          </p:cNvPr>
          <p:cNvPicPr>
            <a:picLocks noChangeAspect="1"/>
          </p:cNvPicPr>
          <p:nvPr/>
        </p:nvPicPr>
        <p:blipFill>
          <a:blip r:embed="rId3"/>
          <a:stretch>
            <a:fillRect/>
          </a:stretch>
        </p:blipFill>
        <p:spPr>
          <a:xfrm>
            <a:off x="9951064" y="4677901"/>
            <a:ext cx="2082800" cy="2044700"/>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Mount Whitney Trail - Wikipedia">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2019</a:t>
            </a:r>
            <a:endParaRPr lang="en-US" dirty="0"/>
          </a:p>
        </p:txBody>
      </p:sp>
    </p:spTree>
    <p:extLst>
      <p:ext uri="{BB962C8B-B14F-4D97-AF65-F5344CB8AC3E}">
        <p14:creationId xmlns:p14="http://schemas.microsoft.com/office/powerpoint/2010/main" val="887095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2020</a:t>
            </a:r>
            <a:endParaRPr lang="en-US" dirty="0"/>
          </a:p>
        </p:txBody>
      </p:sp>
    </p:spTree>
    <p:extLst>
      <p:ext uri="{BB962C8B-B14F-4D97-AF65-F5344CB8AC3E}">
        <p14:creationId xmlns:p14="http://schemas.microsoft.com/office/powerpoint/2010/main" val="977722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2021</a:t>
            </a:r>
            <a:endParaRPr lang="en-US" dirty="0"/>
          </a:p>
        </p:txBody>
      </p:sp>
    </p:spTree>
    <p:extLst>
      <p:ext uri="{BB962C8B-B14F-4D97-AF65-F5344CB8AC3E}">
        <p14:creationId xmlns:p14="http://schemas.microsoft.com/office/powerpoint/2010/main" val="474566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1906</Words>
  <Application>Microsoft Macintosh PowerPoint</Application>
  <PresentationFormat>Widescreen</PresentationFormat>
  <Paragraphs>262</Paragraphs>
  <Slides>69</Slides>
  <Notes>60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-apple-system</vt:lpstr>
      <vt:lpstr>Arial</vt:lpstr>
      <vt:lpstr>Calibri</vt:lpstr>
      <vt:lpstr>Calibri Light</vt:lpstr>
      <vt:lpstr>Inconsolata NF Regular</vt:lpstr>
      <vt:lpstr>Roboto</vt:lpstr>
      <vt:lpstr>Office Theme</vt:lpstr>
      <vt:lpstr>Contributing to Django</vt:lpstr>
      <vt:lpstr>First DjangoCon?</vt:lpstr>
      <vt:lpstr>Introduction</vt:lpstr>
      <vt:lpstr>PowerPoint Presentation</vt:lpstr>
      <vt:lpstr>DjangoCon US</vt:lpstr>
      <vt:lpstr>2018</vt:lpstr>
      <vt:lpstr>2019</vt:lpstr>
      <vt:lpstr>2020</vt:lpstr>
      <vt:lpstr>2021</vt:lpstr>
      <vt:lpstr>2022</vt:lpstr>
      <vt:lpstr>PowerPoint Presentation</vt:lpstr>
      <vt:lpstr>Sprints</vt:lpstr>
      <vt:lpstr>PowerPoint Presentation</vt:lpstr>
      <vt:lpstr>PowerPoint Presentation</vt:lpstr>
      <vt:lpstr>Reviewing the Ticket</vt:lpstr>
      <vt:lpstr>PowerPoint Presentation</vt:lpstr>
      <vt:lpstr>Marking the Ticket as Done  🎉</vt:lpstr>
      <vt:lpstr>PowerPoint Presentation</vt:lpstr>
      <vt:lpstr>Letting everyone know!</vt:lpstr>
      <vt:lpstr>Home</vt:lpstr>
      <vt:lpstr>PowerPoint Presentation</vt:lpstr>
      <vt:lpstr>But then … </vt:lpstr>
      <vt:lpstr>PowerPoint Presentation</vt:lpstr>
      <vt:lpstr>Oh no! </vt:lpstr>
      <vt:lpstr>Ignore</vt:lpstr>
      <vt:lpstr>Fix</vt:lpstr>
      <vt:lpstr>Embarrassment </vt:lpstr>
      <vt:lpstr>Disappointment </vt:lpstr>
      <vt:lpstr>Fear </vt:lpstr>
      <vt:lpstr>Community </vt:lpstr>
      <vt:lpstr>Working on the Ticket</vt:lpstr>
      <vt:lpstr>PowerPoint Presentation</vt:lpstr>
      <vt:lpstr>1. Replicate</vt:lpstr>
      <vt:lpstr>PowerPoint Presentation</vt:lpstr>
      <vt:lpstr>2. Read</vt:lpstr>
      <vt:lpstr>3. Write</vt:lpstr>
      <vt:lpstr>PowerPoint Presentation</vt:lpstr>
      <vt:lpstr>PowerPoint Presentation</vt:lpstr>
      <vt:lpstr>PowerPoint Presentation</vt:lpstr>
      <vt:lpstr>PowerPoint Presentation</vt:lpstr>
      <vt:lpstr>PowerPoint Presentation</vt:lpstr>
      <vt:lpstr>4. Test</vt:lpstr>
      <vt:lpstr>Testing Hypothesis Matrix</vt:lpstr>
      <vt:lpstr>PowerPoint Presentation</vt:lpstr>
      <vt:lpstr>5. Write</vt:lpstr>
      <vt:lpstr>Public Notes</vt:lpstr>
      <vt:lpstr>PowerPoint Presentation</vt:lpstr>
      <vt:lpstr>My Public Notes</vt:lpstr>
      <vt:lpstr>The fix</vt:lpstr>
      <vt:lpstr>Nick</vt:lpstr>
      <vt:lpstr>PowerPoint Presentation</vt:lpstr>
      <vt:lpstr>Shia</vt:lpstr>
      <vt:lpstr>PowerPoint Presentation</vt:lpstr>
      <vt:lpstr>Simon</vt:lpstr>
      <vt:lpstr>PowerPoint Presentation</vt:lpstr>
      <vt:lpstr>Mariusz Felisiak</vt:lpstr>
      <vt:lpstr>PowerPoint Presentation</vt:lpstr>
      <vt:lpstr>Lessons</vt:lpstr>
      <vt:lpstr>The Django ORM …</vt:lpstr>
      <vt:lpstr>Is **just** Python</vt:lpstr>
      <vt:lpstr>In fact, all of Django … </vt:lpstr>
      <vt:lpstr>Is **just** Python</vt:lpstr>
      <vt:lpstr>Looking at Tickets</vt:lpstr>
      <vt:lpstr>Is **just** Python</vt:lpstr>
      <vt:lpstr>PowerPoint Presentation</vt:lpstr>
      <vt:lpstr>Trac</vt:lpstr>
      <vt:lpstr>PowerPoint Presentation</vt:lpstr>
      <vt:lpstr>Thank you</vt:lpstr>
      <vt:lpstr>Find me 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18</cp:revision>
  <dcterms:created xsi:type="dcterms:W3CDTF">2023-07-28T01:54:11Z</dcterms:created>
  <dcterms:modified xsi:type="dcterms:W3CDTF">2023-08-19T15:42:05Z</dcterms:modified>
</cp:coreProperties>
</file>